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74" r:id="rId4"/>
    <p:sldId id="282" r:id="rId5"/>
    <p:sldId id="276" r:id="rId6"/>
    <p:sldId id="278" r:id="rId7"/>
    <p:sldId id="279" r:id="rId8"/>
    <p:sldId id="263" r:id="rId9"/>
    <p:sldId id="264" r:id="rId10"/>
    <p:sldId id="265" r:id="rId11"/>
    <p:sldId id="283" r:id="rId12"/>
    <p:sldId id="268" r:id="rId13"/>
    <p:sldId id="269" r:id="rId14"/>
    <p:sldId id="270" r:id="rId15"/>
    <p:sldId id="284" r:id="rId16"/>
    <p:sldId id="285" r:id="rId17"/>
    <p:sldId id="272" r:id="rId18"/>
    <p:sldId id="280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852F82-46CF-FD45-800C-F05D25A2C147}" v="342" dt="2019-10-28T15:10:24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20"/>
  </p:normalViewPr>
  <p:slideViewPr>
    <p:cSldViewPr snapToGrid="0" snapToObjects="1">
      <p:cViewPr varScale="1">
        <p:scale>
          <a:sx n="65" d="100"/>
          <a:sy n="65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2B579-5A78-E04A-8E78-D1DD274D4EDC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3DDD8-7DA1-354E-8411-C7998548175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529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00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561E0-8DFD-DA43-B2C7-74877BBC3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1241C1-C106-544B-B400-148193044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97506-0191-E146-BF83-EFF30F72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1A7B4E-C0BC-2B42-8750-8AAF0371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02899A-CF21-884E-A1A2-28208BCA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143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ED968-EC3D-2E4B-B3B0-13B31141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4EFDDD-5DA7-394F-92C6-E7FD73657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3D447A-1B04-5446-BFEA-2DA132D0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9380CC-6388-CB40-9285-66A2131A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5EF713-53DE-E245-9139-9F70CB8F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061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B851BF-0CDA-5C43-BD8E-965A4406A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D1BEE8-A4C5-704B-A4AB-E4CEB8753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EE9EF-ACB8-B041-9624-38262EE5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A1FEB8-BE46-534F-BFCD-9EB17B63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25DFD7-F289-6B4A-8264-DAEC364B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045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A3DF4-897B-F440-8DAD-96F3CB18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45E74-0E97-C544-AA63-5BD2E661E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8944E-7C1F-F34E-B4F1-9E5D8A9D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79B8B-97AF-8242-874E-62827F71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7C111-ACFA-3E44-8344-F656140B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6915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457B6-C946-6249-AB37-AC5CA194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CF1CCB-90CD-7C44-BC55-3AB34D4C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34B5DB-7BDD-A74A-9FED-703D84EE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F8C874-97C9-504D-8B0C-AB1A198C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B73CD9-42D5-AF49-BDBD-325F926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148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48C38-2400-6548-8846-3F1C98B6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C61E5-2186-4D40-A45A-1D4807AF9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1A7DAC-9F91-3147-8C1B-FCA0CAA5F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5F1629-1A3B-AF4C-9F45-10239920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ACF8BC-E9D9-6C4F-9B10-FA723538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C3CF1C-9DF3-F840-8701-BDC83C87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3214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4FC8D-0E6E-9B4F-BCA6-E1CF8469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95B494-76F8-9C43-A51E-E39492A61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09D6CD6-02AB-A54A-AF62-F7EAE7D87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5DCEFE-A131-5245-BC41-836B1EF52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BA66D3-9773-674E-B26A-F3CA5E7E4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DE499C-262E-1641-9881-BCD03657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BB2333-AEAF-1F4E-8CCA-A5D655A0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4293DC-BEE0-E04E-8F49-B3BD0C73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227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42D15-ECDC-4747-B1B8-B01AD526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766EF5-F299-5A49-9830-FDD39592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4A8B2C-F27D-4341-B59B-42EC6158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91ABA3-3F79-D24B-8ED6-1B58E122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2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701946-52A9-D042-942A-6EAB1A38A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AAF2C6E-6469-F548-B736-3A3329B3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296447-8592-BE4B-BF77-FCA910C0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56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5DA08-5C75-674E-BEA4-C4070975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DCC2EC-C250-AC44-9073-86B713C82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BE7BB5-859B-1A49-8A38-3733A5137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88E31E-BFB6-6640-B6D6-6C045365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C91FD8-9326-CB4C-A41F-209AEEF9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03DDB7-0858-5246-8CB8-B47AA68E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2350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C29014-E24E-CB4E-A287-8282C77E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389B6B-DD74-4449-ABCC-4D5EB90D1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A84E6-7911-D749-8B45-B736BAEE5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942421-5DF5-8A49-8D3F-DC4DCC45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B50CEA-B31E-C74D-835B-E3744518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49E2AC-1554-9A45-9539-E0D62FCD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514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CEA79D6-7BDF-4249-BAF7-B356B7A0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D67CDC-6ECE-7749-A34A-28487A522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DD984-8BE9-5041-8612-762613DD3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64CA-7F13-3746-85B9-B37B4E022CD4}" type="datetimeFigureOut">
              <a:rPr lang="es-ES_tradnl" smtClean="0"/>
              <a:t>13/11/2019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2D9187-B8D5-7D49-A0CC-40195F65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89AFC2-20D6-214E-9AB8-5E8D2E802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EE1E-2EB7-4E4C-BE70-EEBA8F14A03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226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6D992B-7E9E-1A40-9488-FFAC57E83F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81" y="2701490"/>
            <a:ext cx="3163437" cy="3438518"/>
          </a:xfrm>
          <a:prstGeom prst="rect">
            <a:avLst/>
          </a:prstGeom>
          <a:noFill/>
          <a:sp3d/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126D3632-75D1-BF49-89DE-471D0AFD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>
                <a:ln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rPr>
              <a:t>Soy SHIRLEY ALEXANDRA BOLAÑOS</a:t>
            </a:r>
            <a:br>
              <a:rPr lang="es-ES_tradnl" dirty="0">
                <a:ln>
                  <a:solidFill>
                    <a:sysClr val="windowText" lastClr="000000"/>
                  </a:solidFill>
                </a:ln>
                <a:solidFill>
                  <a:srgbClr val="0070C0"/>
                </a:solidFill>
              </a:rPr>
            </a:br>
            <a:br>
              <a:rPr lang="es-ES_tradnl" dirty="0">
                <a:ln>
                  <a:solidFill>
                    <a:sysClr val="windowText" lastClr="000000"/>
                  </a:solidFill>
                </a:ln>
              </a:rPr>
            </a:br>
            <a:endParaRPr lang="es-ES_tradnl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12622E79-3EAA-E64E-9D80-D654447B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264677"/>
            <a:ext cx="6172200" cy="63338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profesional en comercio internacional.</a:t>
            </a:r>
          </a:p>
          <a:p>
            <a:pPr marL="0" indent="0" algn="just">
              <a:buNone/>
            </a:pPr>
            <a:endParaRPr lang="es-ES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Actualmente estoy matriculada en la especialización de gestión  de proyectos de la universidad nacional;</a:t>
            </a: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cuento con experiencia en el sector privado, durante mas de 16 años, desempeñándome como analista, coordinador, asistente, in-</a:t>
            </a:r>
            <a:r>
              <a:rPr lang="es-ES" sz="2000" dirty="0" err="1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house</a:t>
            </a: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 y líder de operaciones entre otros; </a:t>
            </a:r>
          </a:p>
          <a:p>
            <a:pPr marL="0" indent="0" algn="just">
              <a:buNone/>
            </a:pPr>
            <a:endParaRPr lang="es-ES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he laborando en empresas como: GLOBAL SHIPPING, DHL, ROLDAN LOGISTICA, SUPPLA y actualmente como gerente de comercio exterior en AWL.</a:t>
            </a:r>
            <a:endParaRPr lang="es-CO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 </a:t>
            </a:r>
            <a:endParaRPr lang="es-CO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lidero una compañía con expectativas, metas trazadas, y objetivos claros. </a:t>
            </a:r>
          </a:p>
          <a:p>
            <a:pPr marL="0" indent="0" algn="just">
              <a:buNone/>
            </a:pPr>
            <a:endParaRPr lang="es-ES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</a:rPr>
              <a:t>hija, madre, esposa , soñadora y emprendedora.</a:t>
            </a:r>
            <a:endParaRPr lang="es-ES_tradnl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37835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A174B06-5DC6-4640-B09D-192FA99F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" y="0"/>
            <a:ext cx="12082462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2C0AF-F484-0340-B085-0037EA364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49" y="216049"/>
            <a:ext cx="10515600" cy="1214137"/>
          </a:xfrm>
        </p:spPr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Nuestra competencia son las Agencias logísticas y Agencias de aduanas</a:t>
            </a:r>
          </a:p>
          <a:p>
            <a:endParaRPr lang="es-ES_tradn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D6D8729-B131-4F4F-93FF-7F013300EC01}"/>
              </a:ext>
            </a:extLst>
          </p:cNvPr>
          <p:cNvSpPr/>
          <p:nvPr/>
        </p:nvSpPr>
        <p:spPr>
          <a:xfrm>
            <a:off x="881449" y="1646235"/>
            <a:ext cx="9069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11.Precio de los productos:</a:t>
            </a:r>
          </a:p>
          <a:p>
            <a:endParaRPr lang="es-ES_tradnl" sz="2800" dirty="0">
              <a:solidFill>
                <a:schemeClr val="bg1"/>
              </a:solidFill>
            </a:endParaRPr>
          </a:p>
          <a:p>
            <a:r>
              <a:rPr lang="es-ES_tradnl" sz="2800" dirty="0">
                <a:solidFill>
                  <a:schemeClr val="bg1"/>
                </a:solidFill>
              </a:rPr>
              <a:t>34990384830953u</a:t>
            </a:r>
          </a:p>
          <a:p>
            <a:endParaRPr lang="es-ES_trad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1590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38B8E4-605E-BB49-A25E-6C6A1A8AD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96" y="472016"/>
            <a:ext cx="5125381" cy="5571067"/>
          </a:xfrm>
          <a:prstGeom prst="rect">
            <a:avLst/>
          </a:prstGeom>
          <a:noFill/>
          <a:sp3d/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35A5809-8F38-4042-9299-32AAFD0C11C5}"/>
              </a:ext>
            </a:extLst>
          </p:cNvPr>
          <p:cNvSpPr txBox="1"/>
          <p:nvPr/>
        </p:nvSpPr>
        <p:spPr>
          <a:xfrm>
            <a:off x="5634681" y="2072765"/>
            <a:ext cx="6314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B894AB-3A42-5F45-A2BF-178D4F536C78}"/>
              </a:ext>
            </a:extLst>
          </p:cNvPr>
          <p:cNvSpPr txBox="1"/>
          <p:nvPr/>
        </p:nvSpPr>
        <p:spPr>
          <a:xfrm>
            <a:off x="5634681" y="1052783"/>
            <a:ext cx="5239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Generación de ingresos futuros</a:t>
            </a:r>
            <a:endParaRPr lang="es-ES_tradn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92523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560E4C-E3FD-924D-A039-23BC993A1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801" r="19963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35" name="Picture 3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Marcador de contenido 25">
            <a:extLst>
              <a:ext uri="{FF2B5EF4-FFF2-40B4-BE49-F238E27FC236}">
                <a16:creationId xmlns:a16="http://schemas.microsoft.com/office/drawing/2014/main" id="{4275B36B-7954-BB48-B6A8-511031D8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89" y="642551"/>
            <a:ext cx="5451249" cy="6215449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Proximity with customers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Low cost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Planning and know how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load traceability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24/7 availability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Local Media Campaign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App Awl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Market study for each case.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New agencies in</a:t>
            </a:r>
            <a:r>
              <a:rPr lang="es-ES_tradnl" dirty="0">
                <a:solidFill>
                  <a:srgbClr val="000000"/>
                </a:solidFill>
              </a:rPr>
              <a:t> Cartago, Tuluá.</a:t>
            </a:r>
            <a:endParaRPr lang="es-ES_tradnl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s-ES_tradnl" sz="1600" dirty="0">
              <a:solidFill>
                <a:srgbClr val="000000"/>
              </a:solidFill>
            </a:endParaRPr>
          </a:p>
          <a:p>
            <a:endParaRPr lang="es-ES_tradnl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93021"/>
      </p:ext>
    </p:extLst>
  </p:cSld>
  <p:clrMapOvr>
    <a:masterClrMapping/>
  </p:clrMapOvr>
  <p:transition spd="slow"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35ED7A-7455-8F41-920A-5901BDFE3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0303FC-B2CF-4247-A84C-83E54571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-1"/>
            <a:ext cx="6897171" cy="694449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Para lograr las metas trazadas se hace necesario la creación de 9 empleos directos y 1 indirecto. así: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3 representantes de ventas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1 contador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1 abogado externo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1 secretaria 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2 operativos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1 ingeniero de sistemas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1 tramitador</a:t>
            </a:r>
            <a:br>
              <a:rPr lang="es-ES_tradnl" sz="2800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endParaRPr lang="es-ES_tradnl" sz="2800" kern="12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</p:txBody>
      </p: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2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B347D-0A18-9643-B7F8-0FBACE0E1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/>
              <a:t>$ 165.000.00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F77558-8FA5-944D-AB83-7B7936BD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1"/>
            <a:ext cx="6959600" cy="18081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2A43E8-00BF-DB46-8F08-5FC756EA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88" y="3654425"/>
            <a:ext cx="885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98688"/>
      </p:ext>
    </p:extLst>
  </p:cSld>
  <p:clrMapOvr>
    <a:masterClrMapping/>
  </p:clrMapOvr>
  <p:transition spd="slow"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6D992B-7E9E-1A40-9488-FFAC57E83F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81" y="2701490"/>
            <a:ext cx="3163437" cy="3438518"/>
          </a:xfrm>
          <a:prstGeom prst="rect">
            <a:avLst/>
          </a:prstGeom>
          <a:noFill/>
          <a:sp3d/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126D3632-75D1-BF49-89DE-471D0AFD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Recursos requeridos infraestructura</a:t>
            </a:r>
            <a:br>
              <a:rPr lang="es-ES_tradnl" dirty="0">
                <a:ln>
                  <a:solidFill>
                    <a:sysClr val="windowText" lastClr="000000"/>
                  </a:solidFill>
                </a:ln>
              </a:rPr>
            </a:br>
            <a:endParaRPr lang="es-ES_tradnl" dirty="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12622E79-3EAA-E64E-9D80-D654447B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0"/>
            <a:ext cx="6172200" cy="633383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ES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  <a:p>
            <a:r>
              <a:rPr lang="es-ES_tradnl" sz="2000" dirty="0"/>
              <a:t>Vehículo empresarial </a:t>
            </a:r>
          </a:p>
          <a:p>
            <a:r>
              <a:rPr lang="es-ES_tradnl" sz="2000" dirty="0"/>
              <a:t>Arriendo oficinas</a:t>
            </a:r>
          </a:p>
          <a:p>
            <a:r>
              <a:rPr lang="es-ES_tradnl" sz="2000" dirty="0"/>
              <a:t>Salarios</a:t>
            </a:r>
          </a:p>
          <a:p>
            <a:r>
              <a:rPr lang="es-ES_tradnl" sz="2000" dirty="0"/>
              <a:t>Publicidad y marketing</a:t>
            </a:r>
          </a:p>
          <a:p>
            <a:r>
              <a:rPr lang="es-ES_tradnl" sz="2000" dirty="0"/>
              <a:t>Equipo de oficina</a:t>
            </a:r>
          </a:p>
          <a:p>
            <a:pPr marL="0" indent="0" algn="just">
              <a:buNone/>
            </a:pPr>
            <a:endParaRPr lang="es-ES_tradnl" sz="2000" dirty="0">
              <a:ln>
                <a:solidFill>
                  <a:sysClr val="windowText" lastClr="000000"/>
                </a:solidFill>
              </a:ln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50476"/>
      </p:ext>
    </p:extLst>
  </p:cSld>
  <p:clrMapOvr>
    <a:masterClrMapping/>
  </p:clrMapOvr>
  <p:transition spd="slow"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C6285-4D1C-F846-8589-8B37B47B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737A5A-8739-EE49-9775-141A4A3FB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17439F-AAC7-4090-A831-02856CDB5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awlvideo">
            <a:hlinkClick r:id="" action="ppaction://media"/>
            <a:extLst>
              <a:ext uri="{FF2B5EF4-FFF2-40B4-BE49-F238E27FC236}">
                <a16:creationId xmlns:a16="http://schemas.microsoft.com/office/drawing/2014/main" id="{06174CBC-1963-46C4-8530-410063A19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1175" y="406036"/>
            <a:ext cx="8426547" cy="6006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2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0F6CDC51-8D27-4BF4-AB33-7D5905E8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24FB90F3-DFB9-42D4-B851-120249962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8791BD-37A5-9E4A-B8E5-834DA9A7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5145024" cy="1454051"/>
          </a:xfrm>
        </p:spPr>
        <p:txBody>
          <a:bodyPr>
            <a:normAutofit/>
          </a:bodyPr>
          <a:lstStyle/>
          <a:p>
            <a:r>
              <a:rPr lang="es-ES_tradnl" sz="2200" dirty="0">
                <a:solidFill>
                  <a:srgbClr val="000000"/>
                </a:solidFill>
              </a:rPr>
              <a:t>Recursos requeridos Capital de Trabajo</a:t>
            </a:r>
            <a:br>
              <a:rPr lang="es-CO" sz="2200" dirty="0">
                <a:solidFill>
                  <a:srgbClr val="000000"/>
                </a:solidFill>
              </a:rPr>
            </a:br>
            <a:r>
              <a:rPr lang="es-CO" sz="2200" dirty="0">
                <a:solidFill>
                  <a:srgbClr val="000000"/>
                </a:solidFill>
              </a:rPr>
              <a:t> </a:t>
            </a:r>
            <a:br>
              <a:rPr lang="es-CO" sz="2200" dirty="0">
                <a:solidFill>
                  <a:srgbClr val="000000"/>
                </a:solidFill>
              </a:rPr>
            </a:br>
            <a:endParaRPr lang="es-ES_tradnl" sz="2200" dirty="0">
              <a:solidFill>
                <a:srgbClr val="000000"/>
              </a:solidFill>
            </a:endParaRPr>
          </a:p>
        </p:txBody>
      </p:sp>
      <p:sp>
        <p:nvSpPr>
          <p:cNvPr id="26" name="Freeform 60">
            <a:extLst>
              <a:ext uri="{FF2B5EF4-FFF2-40B4-BE49-F238E27FC236}">
                <a16:creationId xmlns:a16="http://schemas.microsoft.com/office/drawing/2014/main" id="{DF4CE22F-8463-44F2-BE50-65D9B503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8720" y="0"/>
            <a:ext cx="3762182" cy="2258435"/>
          </a:xfrm>
          <a:custGeom>
            <a:avLst/>
            <a:gdLst>
              <a:gd name="connsiteX0" fmla="*/ 39946 w 3960192"/>
              <a:gd name="connsiteY0" fmla="*/ 0 h 2377300"/>
              <a:gd name="connsiteX1" fmla="*/ 3920247 w 3960192"/>
              <a:gd name="connsiteY1" fmla="*/ 0 h 2377300"/>
              <a:gd name="connsiteX2" fmla="*/ 3949969 w 3960192"/>
              <a:gd name="connsiteY2" fmla="*/ 194751 h 2377300"/>
              <a:gd name="connsiteX3" fmla="*/ 3960192 w 3960192"/>
              <a:gd name="connsiteY3" fmla="*/ 397204 h 2377300"/>
              <a:gd name="connsiteX4" fmla="*/ 1980096 w 3960192"/>
              <a:gd name="connsiteY4" fmla="*/ 2377300 h 2377300"/>
              <a:gd name="connsiteX5" fmla="*/ 0 w 3960192"/>
              <a:gd name="connsiteY5" fmla="*/ 397204 h 2377300"/>
              <a:gd name="connsiteX6" fmla="*/ 10224 w 3960192"/>
              <a:gd name="connsiteY6" fmla="*/ 194751 h 237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377300">
                <a:moveTo>
                  <a:pt x="39946" y="0"/>
                </a:moveTo>
                <a:lnTo>
                  <a:pt x="3920247" y="0"/>
                </a:lnTo>
                <a:lnTo>
                  <a:pt x="3949969" y="194751"/>
                </a:lnTo>
                <a:cubicBezTo>
                  <a:pt x="3956729" y="261316"/>
                  <a:pt x="3960192" y="328856"/>
                  <a:pt x="3960192" y="397204"/>
                </a:cubicBezTo>
                <a:cubicBezTo>
                  <a:pt x="3960192" y="1490781"/>
                  <a:pt x="3073673" y="2377300"/>
                  <a:pt x="1980096" y="2377300"/>
                </a:cubicBezTo>
                <a:cubicBezTo>
                  <a:pt x="886519" y="2377300"/>
                  <a:pt x="0" y="1490781"/>
                  <a:pt x="0" y="397204"/>
                </a:cubicBezTo>
                <a:cubicBezTo>
                  <a:pt x="0" y="328856"/>
                  <a:pt x="3463" y="261316"/>
                  <a:pt x="10224" y="194751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B1B8EB-B298-924E-B917-C5F37DE8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48" y="547892"/>
            <a:ext cx="2393326" cy="80395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6D613B-DA52-5047-AF51-06EC7A44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544596"/>
            <a:ext cx="5145024" cy="4516376"/>
          </a:xfrm>
        </p:spPr>
        <p:txBody>
          <a:bodyPr anchor="ctr">
            <a:normAutofit/>
          </a:bodyPr>
          <a:lstStyle/>
          <a:p>
            <a:r>
              <a:rPr lang="es-ES_tradnl" dirty="0">
                <a:solidFill>
                  <a:srgbClr val="000000"/>
                </a:solidFill>
              </a:rPr>
              <a:t>Certificación en O.E.A.</a:t>
            </a:r>
          </a:p>
          <a:p>
            <a:r>
              <a:rPr lang="es-ES_tradnl" dirty="0">
                <a:solidFill>
                  <a:srgbClr val="000000"/>
                </a:solidFill>
              </a:rPr>
              <a:t>Tecnificación informática</a:t>
            </a:r>
          </a:p>
          <a:p>
            <a:r>
              <a:rPr lang="es-ES_tradnl" dirty="0">
                <a:solidFill>
                  <a:srgbClr val="000000"/>
                </a:solidFill>
              </a:rPr>
              <a:t>Nuevas agencias</a:t>
            </a:r>
          </a:p>
          <a:p>
            <a:r>
              <a:rPr lang="es-ES_tradnl" dirty="0">
                <a:solidFill>
                  <a:srgbClr val="000000"/>
                </a:solidFill>
              </a:rPr>
              <a:t>Ampliar la planta de personal</a:t>
            </a:r>
          </a:p>
          <a:p>
            <a:r>
              <a:rPr lang="es-ES_tradnl" dirty="0">
                <a:solidFill>
                  <a:srgbClr val="000000"/>
                </a:solidFill>
              </a:rPr>
              <a:t>Dotación </a:t>
            </a:r>
          </a:p>
          <a:p>
            <a:r>
              <a:rPr lang="es-ES_tradnl" dirty="0">
                <a:solidFill>
                  <a:srgbClr val="000000"/>
                </a:solidFill>
              </a:rPr>
              <a:t>Elementos de oficina</a:t>
            </a:r>
          </a:p>
        </p:txBody>
      </p:sp>
      <p:sp>
        <p:nvSpPr>
          <p:cNvPr id="27" name="Freeform 67">
            <a:extLst>
              <a:ext uri="{FF2B5EF4-FFF2-40B4-BE49-F238E27FC236}">
                <a16:creationId xmlns:a16="http://schemas.microsoft.com/office/drawing/2014/main" id="{3FA1383B-2709-4E36-8FF8-7A737213B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03" y="3006774"/>
            <a:ext cx="4734497" cy="3851226"/>
          </a:xfrm>
          <a:custGeom>
            <a:avLst/>
            <a:gdLst>
              <a:gd name="connsiteX0" fmla="*/ 2718646 w 4647408"/>
              <a:gd name="connsiteY0" fmla="*/ 0 h 3780384"/>
              <a:gd name="connsiteX1" fmla="*/ 4641019 w 4647408"/>
              <a:gd name="connsiteY1" fmla="*/ 796273 h 3780384"/>
              <a:gd name="connsiteX2" fmla="*/ 4647408 w 4647408"/>
              <a:gd name="connsiteY2" fmla="*/ 803303 h 3780384"/>
              <a:gd name="connsiteX3" fmla="*/ 4647408 w 4647408"/>
              <a:gd name="connsiteY3" fmla="*/ 3780384 h 3780384"/>
              <a:gd name="connsiteX4" fmla="*/ 215340 w 4647408"/>
              <a:gd name="connsiteY4" fmla="*/ 3780384 h 3780384"/>
              <a:gd name="connsiteX5" fmla="*/ 213645 w 4647408"/>
              <a:gd name="connsiteY5" fmla="*/ 3776866 h 3780384"/>
              <a:gd name="connsiteX6" fmla="*/ 0 w 4647408"/>
              <a:gd name="connsiteY6" fmla="*/ 2718646 h 3780384"/>
              <a:gd name="connsiteX7" fmla="*/ 2718646 w 4647408"/>
              <a:gd name="connsiteY7" fmla="*/ 0 h 37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7408" h="3780384">
                <a:moveTo>
                  <a:pt x="2718646" y="0"/>
                </a:moveTo>
                <a:cubicBezTo>
                  <a:pt x="3469379" y="0"/>
                  <a:pt x="4149041" y="304295"/>
                  <a:pt x="4641019" y="796273"/>
                </a:cubicBezTo>
                <a:lnTo>
                  <a:pt x="4647408" y="803303"/>
                </a:lnTo>
                <a:lnTo>
                  <a:pt x="4647408" y="3780384"/>
                </a:lnTo>
                <a:lnTo>
                  <a:pt x="215340" y="3780384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33A3C7-5DEC-8E45-936B-2F8A4575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076" y="4140743"/>
            <a:ext cx="3428850" cy="224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84367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04F80F9-3322-5C41-A17C-C23CA46D1127}"/>
              </a:ext>
            </a:extLst>
          </p:cNvPr>
          <p:cNvPicPr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" r="-2" b="-2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sp3d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1CD460-EA9B-E34D-8AFA-3F2A6CCDC848}"/>
              </a:ext>
            </a:extLst>
          </p:cNvPr>
          <p:cNvSpPr txBox="1"/>
          <p:nvPr/>
        </p:nvSpPr>
        <p:spPr>
          <a:xfrm>
            <a:off x="271463" y="342900"/>
            <a:ext cx="5525775" cy="607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BBADB8-14A0-AE4E-8D71-4C757C553256}"/>
              </a:ext>
            </a:extLst>
          </p:cNvPr>
          <p:cNvSpPr txBox="1"/>
          <p:nvPr/>
        </p:nvSpPr>
        <p:spPr>
          <a:xfrm>
            <a:off x="271463" y="342900"/>
            <a:ext cx="552592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b="1" i="1" dirty="0"/>
              <a:t>Gracias  !</a:t>
            </a:r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pPr algn="ctr"/>
            <a:endParaRPr lang="es-ES_tradnl" sz="4800" dirty="0"/>
          </a:p>
          <a:p>
            <a:r>
              <a:rPr lang="es-ES_tradnl" sz="2000" i="1" dirty="0"/>
              <a:t>Somos su departamento de comercio exterior.</a:t>
            </a:r>
          </a:p>
        </p:txBody>
      </p:sp>
    </p:spTree>
    <p:extLst>
      <p:ext uri="{BB962C8B-B14F-4D97-AF65-F5344CB8AC3E}">
        <p14:creationId xmlns:p14="http://schemas.microsoft.com/office/powerpoint/2010/main" val="3105885097"/>
      </p:ext>
    </p:extLst>
  </p:cSld>
  <p:clrMapOvr>
    <a:masterClrMapping/>
  </p:clrMapOvr>
  <p:transition spd="slow"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6D992B-7E9E-1A40-9488-FFAC57E83F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05182"/>
            <a:ext cx="3163437" cy="3438518"/>
          </a:xfrm>
          <a:prstGeom prst="rect">
            <a:avLst/>
          </a:prstGeom>
          <a:noFill/>
          <a:sp3d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1413D1-0F59-C34C-87C3-271336DBA5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4964" y="228600"/>
            <a:ext cx="1901510" cy="2066859"/>
          </a:xfrm>
          <a:prstGeom prst="rect">
            <a:avLst/>
          </a:prstGeom>
          <a:noFill/>
          <a:sp3d/>
        </p:spPr>
      </p:pic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12622E79-3EAA-E64E-9D80-D654447B4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28600"/>
            <a:ext cx="7006281" cy="6400800"/>
          </a:xfrm>
        </p:spPr>
        <p:txBody>
          <a:bodyPr>
            <a:normAutofit/>
          </a:bodyPr>
          <a:lstStyle/>
          <a:p>
            <a:pPr algn="just"/>
            <a:r>
              <a:rPr lang="es-ES_tradnl" sz="2800" dirty="0">
                <a:latin typeface="+mj-lt"/>
              </a:rPr>
              <a:t>Este emprendimiento nace, como un cuento de hadas, dos enamorados planean un futuro juntos, corría el año 2008 y al sazón de una cena informal (hamburguesa) en Cali, se imaginan como seria su empresa y como la llamarían: </a:t>
            </a:r>
          </a:p>
          <a:p>
            <a:r>
              <a:rPr lang="es-ES_tradnl" sz="2800" dirty="0">
                <a:solidFill>
                  <a:srgbClr val="0070C0"/>
                </a:solidFill>
                <a:latin typeface="+mj-lt"/>
              </a:rPr>
              <a:t>A</a:t>
            </a:r>
            <a:r>
              <a:rPr lang="es-ES_tradnl" sz="2800" dirty="0">
                <a:latin typeface="+mj-lt"/>
              </a:rPr>
              <a:t>ndrés</a:t>
            </a:r>
          </a:p>
          <a:p>
            <a:r>
              <a:rPr lang="es-ES_tradnl" sz="2800" dirty="0">
                <a:solidFill>
                  <a:srgbClr val="0070C0"/>
                </a:solidFill>
                <a:latin typeface="+mj-lt"/>
              </a:rPr>
              <a:t>Sh</a:t>
            </a:r>
            <a:r>
              <a:rPr lang="es-ES_tradnl" sz="2800" dirty="0">
                <a:latin typeface="+mj-lt"/>
              </a:rPr>
              <a:t>irley</a:t>
            </a:r>
          </a:p>
          <a:p>
            <a:r>
              <a:rPr lang="es-ES_tradnl" sz="2800" dirty="0">
                <a:latin typeface="+mj-lt"/>
              </a:rPr>
              <a:t> </a:t>
            </a:r>
            <a:r>
              <a:rPr lang="es-ES_tradnl" sz="2800" dirty="0">
                <a:solidFill>
                  <a:srgbClr val="0070C0"/>
                </a:solidFill>
                <a:latin typeface="+mj-lt"/>
              </a:rPr>
              <a:t>E</a:t>
            </a:r>
            <a:r>
              <a:rPr lang="es-ES_tradnl" sz="2800" dirty="0">
                <a:latin typeface="+mj-lt"/>
              </a:rPr>
              <a:t>nrique </a:t>
            </a:r>
          </a:p>
          <a:p>
            <a:pPr algn="r"/>
            <a:r>
              <a:rPr lang="es-ES_tradnl" sz="2800" dirty="0">
                <a:latin typeface="+mj-lt"/>
              </a:rPr>
              <a:t>8 años después un 25 de octubre se cristalizo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F235EB-835C-5545-86A4-671361A2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67" y="0"/>
            <a:ext cx="519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92147"/>
      </p:ext>
    </p:extLst>
  </p:cSld>
  <p:clrMapOvr>
    <a:masterClrMapping/>
  </p:clrMapOvr>
  <p:transition spd="slow"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6D992B-7E9E-1A40-9488-FFAC57E83F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05182"/>
            <a:ext cx="3163437" cy="3438518"/>
          </a:xfrm>
          <a:prstGeom prst="rect">
            <a:avLst/>
          </a:prstGeom>
          <a:noFill/>
          <a:sp3d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1413D1-0F59-C34C-87C3-271336DBA5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4964" y="228600"/>
            <a:ext cx="1901510" cy="2066859"/>
          </a:xfrm>
          <a:prstGeom prst="rect">
            <a:avLst/>
          </a:prstGeom>
          <a:noFill/>
          <a:sp3d/>
        </p:spPr>
      </p:pic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20455E-5F6B-1743-9A92-400DD64BC352}"/>
              </a:ext>
            </a:extLst>
          </p:cNvPr>
          <p:cNvSpPr txBox="1"/>
          <p:nvPr/>
        </p:nvSpPr>
        <p:spPr>
          <a:xfrm>
            <a:off x="254230" y="113708"/>
            <a:ext cx="85879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+mj-lt"/>
              </a:rPr>
              <a:t>Las evidencias detectadas como problemas:</a:t>
            </a:r>
          </a:p>
          <a:p>
            <a:endParaRPr lang="es-ES_tradnl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los clientes pagan sobre costos en sus operaciones aduaneras.(honestidad)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las pymes tienen tropiezos en sus exportaciones o importaciones y no existe una personalización de sus servicios: tiempos, perdidas, discriminación.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+mj-lt"/>
              </a:rPr>
              <a:t>Distancias para la atención de requerimientos.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319A87-C05D-F744-A281-BAD529ECDA65}"/>
              </a:ext>
            </a:extLst>
          </p:cNvPr>
          <p:cNvSpPr txBox="1"/>
          <p:nvPr/>
        </p:nvSpPr>
        <p:spPr>
          <a:xfrm>
            <a:off x="5202195" y="3883255"/>
            <a:ext cx="6413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3200" dirty="0"/>
              <a:t>Oportunidad de mercado: En el norte del valle del cauca, NO existe hasta el momento ninguna agencia logística, con énfasis en toda la cadena de suministro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08921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6D992B-7E9E-1A40-9488-FFAC57E83F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305182"/>
            <a:ext cx="3163437" cy="3438518"/>
          </a:xfrm>
          <a:prstGeom prst="rect">
            <a:avLst/>
          </a:prstGeom>
          <a:noFill/>
          <a:sp3d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D1413D1-0F59-C34C-87C3-271336DBA5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4964" y="228600"/>
            <a:ext cx="1901510" cy="2066859"/>
          </a:xfrm>
          <a:prstGeom prst="rect">
            <a:avLst/>
          </a:prstGeom>
          <a:noFill/>
          <a:sp3d/>
        </p:spPr>
      </p:pic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3083863-0CC1-8649-B175-5A0AF25FCE1C}"/>
              </a:ext>
            </a:extLst>
          </p:cNvPr>
          <p:cNvSpPr txBox="1"/>
          <p:nvPr/>
        </p:nvSpPr>
        <p:spPr>
          <a:xfrm>
            <a:off x="556054" y="580768"/>
            <a:ext cx="930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Producto mínimo viable</a:t>
            </a:r>
          </a:p>
        </p:txBody>
      </p:sp>
    </p:spTree>
    <p:extLst>
      <p:ext uri="{BB962C8B-B14F-4D97-AF65-F5344CB8AC3E}">
        <p14:creationId xmlns:p14="http://schemas.microsoft.com/office/powerpoint/2010/main" val="4266567428"/>
      </p:ext>
    </p:extLst>
  </p:cSld>
  <p:clrMapOvr>
    <a:masterClrMapping/>
  </p:clrMapOvr>
  <p:transition spd="slow"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38B8E4-605E-BB49-A25E-6C6A1A8AD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96" y="472016"/>
            <a:ext cx="5125381" cy="5571067"/>
          </a:xfrm>
          <a:prstGeom prst="rect">
            <a:avLst/>
          </a:prstGeom>
          <a:noFill/>
          <a:sp3d/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35A5809-8F38-4042-9299-32AAFD0C11C5}"/>
              </a:ext>
            </a:extLst>
          </p:cNvPr>
          <p:cNvSpPr txBox="1"/>
          <p:nvPr/>
        </p:nvSpPr>
        <p:spPr>
          <a:xfrm>
            <a:off x="5634681" y="2072765"/>
            <a:ext cx="63143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Soluciones integrales en comercio exterior:</a:t>
            </a:r>
          </a:p>
          <a:p>
            <a:endParaRPr lang="es-ES_tradnl" sz="2800" dirty="0"/>
          </a:p>
          <a:p>
            <a:r>
              <a:rPr lang="es-ES_tradnl" sz="2800" dirty="0"/>
              <a:t>Exportaciones</a:t>
            </a:r>
          </a:p>
          <a:p>
            <a:r>
              <a:rPr lang="es-ES_tradnl" sz="2800" dirty="0"/>
              <a:t>Importaciones</a:t>
            </a:r>
          </a:p>
          <a:p>
            <a:r>
              <a:rPr lang="es-ES_tradnl" sz="2800" dirty="0"/>
              <a:t>Zonas francas</a:t>
            </a:r>
          </a:p>
          <a:p>
            <a:r>
              <a:rPr lang="es-ES_tradnl" sz="2800" dirty="0"/>
              <a:t>O.T.M.</a:t>
            </a:r>
          </a:p>
          <a:p>
            <a:r>
              <a:rPr lang="es-ES_tradnl" sz="2800" dirty="0"/>
              <a:t>D.T.A.</a:t>
            </a:r>
          </a:p>
          <a:p>
            <a:endParaRPr lang="es-ES_tradnl" sz="2800" dirty="0"/>
          </a:p>
          <a:p>
            <a:r>
              <a:rPr lang="es-ES_tradnl" sz="2800" dirty="0"/>
              <a:t>Somos facilitadores de la cadena logística.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B894AB-3A42-5F45-A2BF-178D4F536C78}"/>
              </a:ext>
            </a:extLst>
          </p:cNvPr>
          <p:cNvSpPr txBox="1"/>
          <p:nvPr/>
        </p:nvSpPr>
        <p:spPr>
          <a:xfrm>
            <a:off x="5634681" y="1052783"/>
            <a:ext cx="5239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+mj-lt"/>
              </a:rPr>
              <a:t>Servicios ofertados:</a:t>
            </a:r>
          </a:p>
        </p:txBody>
      </p:sp>
    </p:spTree>
    <p:extLst>
      <p:ext uri="{BB962C8B-B14F-4D97-AF65-F5344CB8AC3E}">
        <p14:creationId xmlns:p14="http://schemas.microsoft.com/office/powerpoint/2010/main" val="3545884172"/>
      </p:ext>
    </p:extLst>
  </p:cSld>
  <p:clrMapOvr>
    <a:masterClrMapping/>
  </p:clrMapOvr>
  <p:transition spd="slow"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9"/>
          <p:cNvGrpSpPr/>
          <p:nvPr/>
        </p:nvGrpSpPr>
        <p:grpSpPr>
          <a:xfrm>
            <a:off x="4277744" y="1199436"/>
            <a:ext cx="2379158" cy="991674"/>
            <a:chOff x="1007393" y="493517"/>
            <a:chExt cx="1845381" cy="543502"/>
          </a:xfrm>
        </p:grpSpPr>
        <p:pic>
          <p:nvPicPr>
            <p:cNvPr id="135" name="Google Shape;135;p19"/>
            <p:cNvPicPr preferRelativeResize="0"/>
            <p:nvPr/>
          </p:nvPicPr>
          <p:blipFill rotWithShape="1">
            <a:blip r:embed="rId3">
              <a:alphaModFix/>
            </a:blip>
            <a:srcRect t="16332" r="3698" b="7694"/>
            <a:stretch/>
          </p:blipFill>
          <p:spPr>
            <a:xfrm>
              <a:off x="1007393" y="493517"/>
              <a:ext cx="1845381" cy="54350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6" name="Google Shape;136;p19"/>
            <p:cNvSpPr txBox="1"/>
            <p:nvPr/>
          </p:nvSpPr>
          <p:spPr>
            <a:xfrm>
              <a:off x="2165497" y="583554"/>
              <a:ext cx="660758" cy="400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s-MX" sz="2004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CDLI</a:t>
              </a:r>
              <a:endParaRPr sz="2004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9"/>
          <p:cNvSpPr/>
          <p:nvPr/>
        </p:nvSpPr>
        <p:spPr>
          <a:xfrm>
            <a:off x="80543" y="71526"/>
            <a:ext cx="11380573" cy="94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s-MX" sz="2800" dirty="0">
                <a:latin typeface="Helvetica" panose="020B0604020202020204" pitchFamily="34" charset="0"/>
                <a:ea typeface="Lobster"/>
                <a:cs typeface="Helvetica" panose="020B0604020202020204" pitchFamily="34" charset="0"/>
                <a:sym typeface="Lobster"/>
              </a:rPr>
              <a:t>Nuestros aliados estrategicos y clientes actuales, apuntando hacia las PYMES y la Agroindustria.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0850" y="5050352"/>
            <a:ext cx="4155506" cy="1691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3367" y="2611950"/>
            <a:ext cx="2014538" cy="895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97501" y="2616611"/>
            <a:ext cx="2464594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34" y="4049631"/>
            <a:ext cx="2675918" cy="139070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80" y="1183746"/>
            <a:ext cx="2722515" cy="9406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4" y="3987261"/>
            <a:ext cx="1842785" cy="13613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4" y="1183746"/>
            <a:ext cx="2305160" cy="98966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4" y="2807521"/>
            <a:ext cx="2219837" cy="7386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67" y="3912665"/>
            <a:ext cx="2525753" cy="73982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400487" y="6429171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MX" sz="1200" b="1" i="1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EB Garamond"/>
              </a:rPr>
              <a:t>ASHE WORLDWIDE LOGISTICA S.A.S. (AWL S.A.S.) </a:t>
            </a:r>
            <a:r>
              <a:rPr lang="es-MX" b="1" i="1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EB Garamond"/>
              </a:rPr>
              <a:t> 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3477444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A0805E9-03F6-F644-A25E-383D032C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70604" cy="68579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21AD033-9002-2343-B255-7A73A80F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70604" y="0"/>
            <a:ext cx="6421395" cy="68579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688DB1-5F28-EF46-9864-0DC812D6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Beneficios y nuevas experiencias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183BD-091D-664A-B5A1-3817C4C4D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Honestidad</a:t>
            </a:r>
          </a:p>
          <a:p>
            <a:r>
              <a:rPr lang="es-ES_tradnl" dirty="0">
                <a:solidFill>
                  <a:schemeClr val="bg1"/>
                </a:solidFill>
              </a:rPr>
              <a:t>Personalización</a:t>
            </a:r>
          </a:p>
          <a:p>
            <a:r>
              <a:rPr lang="es-ES_tradnl" dirty="0">
                <a:solidFill>
                  <a:schemeClr val="bg1"/>
                </a:solidFill>
              </a:rPr>
              <a:t>Bajos costos</a:t>
            </a:r>
          </a:p>
          <a:p>
            <a:r>
              <a:rPr lang="es-ES_tradnl" dirty="0">
                <a:solidFill>
                  <a:schemeClr val="bg1"/>
                </a:solidFill>
              </a:rPr>
              <a:t>Precio justo</a:t>
            </a:r>
          </a:p>
          <a:p>
            <a:pPr marL="0" indent="0">
              <a:buNone/>
            </a:pPr>
            <a:br>
              <a:rPr lang="es-ES_tradnl" dirty="0"/>
            </a:br>
            <a:endParaRPr lang="es-ES_tradnl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D769E-FD12-5142-9C50-DF5E7B803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s-CO" dirty="0">
                <a:solidFill>
                  <a:schemeClr val="bg1"/>
                </a:solidFill>
              </a:rPr>
            </a:br>
            <a:r>
              <a:rPr lang="es-CO" dirty="0">
                <a:solidFill>
                  <a:schemeClr val="bg1"/>
                </a:solidFill>
              </a:rPr>
              <a:t>proximidad con los clientes</a:t>
            </a:r>
          </a:p>
          <a:p>
            <a:pPr marL="0" indent="0">
              <a:buNone/>
            </a:pPr>
            <a:r>
              <a:rPr lang="es-CO" dirty="0">
                <a:solidFill>
                  <a:schemeClr val="bg1"/>
                </a:solidFill>
              </a:rPr>
              <a:t>Conocimento del negocio</a:t>
            </a:r>
          </a:p>
          <a:p>
            <a:pPr marL="0" indent="0">
              <a:buNone/>
            </a:pPr>
            <a:r>
              <a:rPr lang="es-ES_tradnl" dirty="0">
                <a:solidFill>
                  <a:schemeClr val="bg1"/>
                </a:solidFill>
              </a:rPr>
              <a:t>Empoderamiento </a:t>
            </a:r>
          </a:p>
        </p:txBody>
      </p:sp>
    </p:spTree>
    <p:extLst>
      <p:ext uri="{BB962C8B-B14F-4D97-AF65-F5344CB8AC3E}">
        <p14:creationId xmlns:p14="http://schemas.microsoft.com/office/powerpoint/2010/main" val="3957920833"/>
      </p:ext>
    </p:extLst>
  </p:cSld>
  <p:clrMapOvr>
    <a:masterClrMapping/>
  </p:clrMapOvr>
  <p:transition spd="slow"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A03832-C10B-FF45-9583-EFD22CEB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383064"/>
            <a:ext cx="5120113" cy="5820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2400" dirty="0"/>
              <a:t>Los servicios en comercio exterior son necesarios para el desarrollo de la economía, además es un eslabón indispensable para el progreso de la nación.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r>
              <a:rPr lang="es-CO" sz="2400" dirty="0"/>
              <a:t>awl ofrece acompañamiento continuo, consultor inhouse, outsoursing, asesorias juridicas permanentes y  proximidad con los clientes.</a:t>
            </a:r>
          </a:p>
          <a:p>
            <a:pPr marL="0" indent="0">
              <a:buNone/>
            </a:pPr>
            <a:endParaRPr lang="es-CO" sz="2400" dirty="0"/>
          </a:p>
          <a:p>
            <a:pPr marL="0" indent="0">
              <a:buNone/>
            </a:pPr>
            <a:r>
              <a:rPr lang="es-CO" sz="2400" dirty="0"/>
              <a:t>nuestra ventaja competitiva esta en el saber hacer, conocimiento de las multiples operaciones y la cadena logistica.</a:t>
            </a:r>
            <a:br>
              <a:rPr lang="es-CO" sz="2400" dirty="0"/>
            </a:br>
            <a:endParaRPr lang="es-ES_tradnl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D6A4FD-0A53-B245-9D74-5EA73F0B0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4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290168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8C58236-0668-D548-A1EB-142E4E846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7" y="-111210"/>
            <a:ext cx="2829698" cy="5152768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A65123-4EBB-7647-9E1C-3C25DF3D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973" y="0"/>
            <a:ext cx="4247822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89B2A25-5AE1-624C-8946-617F45445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670" y="1433383"/>
            <a:ext cx="3804666" cy="64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84452"/>
      </p:ext>
    </p:extLst>
  </p:cSld>
  <p:clrMapOvr>
    <a:masterClrMapping/>
  </p:clrMapOvr>
  <p:transition spd="slow">
    <p:randomBa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552</Words>
  <Application>Microsoft Office PowerPoint</Application>
  <PresentationFormat>Panorámica</PresentationFormat>
  <Paragraphs>90</Paragraphs>
  <Slides>18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Tahoma</vt:lpstr>
      <vt:lpstr>Tema de Office</vt:lpstr>
      <vt:lpstr>Soy SHIRLEY ALEXANDRA BOLAÑOS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Beneficios y nuevas experiencias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lograr las metas trazadas se hace necesario la creación de 9 empleos directos y 1 indirecto. así:  3 representantes de ventas 1 contador 1 abogado externo 1 secretaria  2 operativos 1 ingeniero de sistemas 1 tramitador </vt:lpstr>
      <vt:lpstr>Presentación de PowerPoint</vt:lpstr>
      <vt:lpstr>Recursos requeridos infraestructura </vt:lpstr>
      <vt:lpstr>Presentación de PowerPoint</vt:lpstr>
      <vt:lpstr>Recursos requeridos Capital de Trabajo  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 SHIRLEY ALEXANDRA BOLAÑOS</dc:title>
  <dc:creator>andresh@awl.com.co</dc:creator>
  <cp:lastModifiedBy>ACER</cp:lastModifiedBy>
  <cp:revision>5</cp:revision>
  <dcterms:created xsi:type="dcterms:W3CDTF">2019-10-26T19:00:02Z</dcterms:created>
  <dcterms:modified xsi:type="dcterms:W3CDTF">2019-11-14T11:24:25Z</dcterms:modified>
</cp:coreProperties>
</file>